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96ADD7A3-0519-4373-943F-7C2BF4FAC4C5}" type="datetimeFigureOut">
              <a:rPr lang="en-US" smtClean="0"/>
              <a:t>9/9/2015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31236-D975-4DFD-8223-2AA3C506156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715476" y="4099973"/>
            <a:ext cx="5985159" cy="160610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Defendant Rights and Judiciary Procedure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1655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Grand jury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863721" y="1887977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In some states a jury is impaneled to determine whether the accused should stand trial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The accused cannot question witnesses or provide favorable evidence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5562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168522" y="1288787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Formally accuse a person of a crime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537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Plea bargain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787519" y="1887977"/>
            <a:ext cx="4658735" cy="5077623"/>
          </a:xfrm>
        </p:spPr>
        <p:txBody>
          <a:bodyPr>
            <a:normAutofit fontScale="92500"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Agreement in which a defendant pleads guilty to a lesser charge and in return the prosecutor drops more serious charges to avoid the cost of a trial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Can occur at many points in the judicial process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About 90% of cases are plea-bargained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54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Bill of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244722" y="1620565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FFFF00"/>
                </a:solidFill>
                <a:effectLst/>
              </a:rPr>
              <a:t>Probable cause</a:t>
            </a:r>
            <a:r>
              <a:rPr lang="en-US" dirty="0">
                <a:effectLst/>
              </a:rPr>
              <a:t>: situation in which a reasonable and prudent person, viewing available information, would conclude that a crime has been committed and that the suspect committed it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rgbClr val="FFFF00"/>
                </a:solidFill>
                <a:effectLst/>
              </a:rPr>
              <a:t>Patriot Act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9423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Criminal Procedure</a:t>
            </a:r>
            <a:br>
              <a:rPr lang="en-US" dirty="0" smtClean="0"/>
            </a:br>
            <a:r>
              <a:rPr lang="en-US" dirty="0" smtClean="0"/>
              <a:t>(in general)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990605" y="1728904"/>
            <a:ext cx="4658735" cy="5469279"/>
          </a:xfrm>
        </p:spPr>
        <p:txBody>
          <a:bodyPr>
            <a:normAutofit fontScale="92500"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 smtClean="0">
                <a:solidFill>
                  <a:srgbClr val="FFFF00"/>
                </a:solidFill>
                <a:effectLst/>
              </a:rPr>
              <a:t>Steps </a:t>
            </a:r>
            <a:r>
              <a:rPr lang="en-US" dirty="0">
                <a:solidFill>
                  <a:srgbClr val="FFFF00"/>
                </a:solidFill>
                <a:effectLst/>
              </a:rPr>
              <a:t>that occur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1) </a:t>
            </a:r>
            <a:r>
              <a:rPr lang="en-US" dirty="0" smtClean="0">
                <a:effectLst/>
              </a:rPr>
              <a:t>Crime </a:t>
            </a:r>
            <a:r>
              <a:rPr lang="en-US" dirty="0">
                <a:effectLst/>
              </a:rPr>
              <a:t>committed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2) </a:t>
            </a:r>
            <a:r>
              <a:rPr lang="en-US" dirty="0" smtClean="0">
                <a:effectLst/>
              </a:rPr>
              <a:t>Discovery </a:t>
            </a:r>
            <a:r>
              <a:rPr lang="en-US" dirty="0">
                <a:effectLst/>
              </a:rPr>
              <a:t>of crime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3) </a:t>
            </a:r>
            <a:r>
              <a:rPr lang="en-US" dirty="0" smtClean="0">
                <a:effectLst/>
              </a:rPr>
              <a:t>Crime </a:t>
            </a:r>
            <a:r>
              <a:rPr lang="en-US" dirty="0">
                <a:effectLst/>
              </a:rPr>
              <a:t>scene documented and searched for evidence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4) </a:t>
            </a:r>
            <a:r>
              <a:rPr lang="en-US" dirty="0" smtClean="0">
                <a:effectLst/>
              </a:rPr>
              <a:t>Police </a:t>
            </a:r>
            <a:r>
              <a:rPr lang="en-US" dirty="0">
                <a:effectLst/>
              </a:rPr>
              <a:t>investigate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5) </a:t>
            </a:r>
            <a:r>
              <a:rPr lang="en-US" dirty="0" smtClean="0">
                <a:effectLst/>
              </a:rPr>
              <a:t>Information </a:t>
            </a:r>
            <a:r>
              <a:rPr lang="en-US" dirty="0">
                <a:effectLst/>
              </a:rPr>
              <a:t>collected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6) </a:t>
            </a:r>
            <a:r>
              <a:rPr lang="en-US" dirty="0" smtClean="0">
                <a:effectLst/>
              </a:rPr>
              <a:t>Suspect </a:t>
            </a:r>
            <a:r>
              <a:rPr lang="en-US" dirty="0">
                <a:effectLst/>
              </a:rPr>
              <a:t>identified</a:t>
            </a:r>
          </a:p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7) </a:t>
            </a:r>
            <a:r>
              <a:rPr lang="en-US" dirty="0" smtClean="0">
                <a:effectLst/>
              </a:rPr>
              <a:t>Report </a:t>
            </a:r>
            <a:r>
              <a:rPr lang="en-US" dirty="0">
                <a:effectLst/>
              </a:rPr>
              <a:t>written for prosecutor</a:t>
            </a:r>
          </a:p>
          <a:p>
            <a:pPr>
              <a:buFont typeface="Wingdings" panose="05000000000000000000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631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905008" y="1501541"/>
            <a:ext cx="4658735" cy="5396655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8) </a:t>
            </a:r>
            <a:r>
              <a:rPr lang="en-US" dirty="0" smtClean="0">
                <a:effectLst/>
              </a:rPr>
              <a:t>Arrest </a:t>
            </a:r>
            <a:r>
              <a:rPr lang="en-US" dirty="0">
                <a:effectLst/>
              </a:rPr>
              <a:t>warrant issued if the elements of a crime are present</a:t>
            </a:r>
            <a:endParaRPr lang="en-US" sz="2400" dirty="0">
              <a:effectLst/>
            </a:endParaRPr>
          </a:p>
          <a:p>
            <a:pPr marL="365760" lvl="1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a) </a:t>
            </a:r>
            <a:r>
              <a:rPr lang="en-US" dirty="0" smtClean="0">
                <a:effectLst/>
              </a:rPr>
              <a:t>Elements </a:t>
            </a:r>
            <a:r>
              <a:rPr lang="en-US" dirty="0">
                <a:effectLst/>
              </a:rPr>
              <a:t>of a crime</a:t>
            </a:r>
            <a:endParaRPr lang="en-US" sz="2000" dirty="0">
              <a:effectLst/>
            </a:endParaRPr>
          </a:p>
          <a:p>
            <a:pPr marL="777240" lvl="2" indent="0">
              <a:buNone/>
            </a:pPr>
            <a:r>
              <a:rPr lang="en-US" dirty="0" err="1" smtClean="0">
                <a:solidFill>
                  <a:srgbClr val="FFFF00"/>
                </a:solidFill>
                <a:effectLst/>
              </a:rPr>
              <a:t>i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. </a:t>
            </a:r>
            <a:r>
              <a:rPr lang="en-US" dirty="0" smtClean="0">
                <a:effectLst/>
              </a:rPr>
              <a:t>The </a:t>
            </a:r>
            <a:r>
              <a:rPr lang="en-US" dirty="0">
                <a:effectLst/>
              </a:rPr>
              <a:t>specific factors or parts of a crime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ii. </a:t>
            </a:r>
            <a:r>
              <a:rPr lang="en-US" dirty="0" smtClean="0">
                <a:effectLst/>
              </a:rPr>
              <a:t>Involve</a:t>
            </a:r>
            <a:r>
              <a:rPr lang="en-US" dirty="0">
                <a:effectLst/>
              </a:rPr>
              <a:t>: a) if a crime actually occurred, b) if the accused intended for a crime to happen, </a:t>
            </a:r>
            <a:r>
              <a:rPr lang="en-US" dirty="0" smtClean="0">
                <a:effectLst/>
              </a:rPr>
              <a:t>   c</a:t>
            </a:r>
            <a:r>
              <a:rPr lang="en-US" dirty="0">
                <a:effectLst/>
              </a:rPr>
              <a:t>) is there a timely relationship between a and b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iii. </a:t>
            </a:r>
            <a:r>
              <a:rPr lang="en-US" dirty="0" smtClean="0">
                <a:effectLst/>
              </a:rPr>
              <a:t>Example</a:t>
            </a:r>
            <a:r>
              <a:rPr lang="en-US" dirty="0">
                <a:effectLst/>
              </a:rPr>
              <a:t>: 1)taking away 2) another’s property 3) in their presence 4) with intent to steal 5) using force or fear</a:t>
            </a:r>
            <a:endParaRPr lang="en-US" sz="18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379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939921" y="1811777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Follows arrest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Police procedure that records basic information about suspect, a photograph, and fingerprints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Sometimes a suspect may participate in a line-up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138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Miranda</a:t>
            </a:r>
            <a:r>
              <a:rPr lang="en-US" dirty="0" smtClean="0"/>
              <a:t> rights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939921" y="1887975"/>
            <a:ext cx="4658735" cy="5077623"/>
          </a:xfrm>
        </p:spPr>
        <p:txBody>
          <a:bodyPr/>
          <a:lstStyle/>
          <a:p>
            <a:pPr marL="0" lvl="0" indent="0">
              <a:buNone/>
            </a:pPr>
            <a:r>
              <a:rPr lang="en-US" i="1" dirty="0">
                <a:effectLst/>
              </a:rPr>
              <a:t>Miranda v. Arizona</a:t>
            </a:r>
            <a:r>
              <a:rPr lang="en-US" dirty="0">
                <a:effectLst/>
              </a:rPr>
              <a:t>, 384 U.S. 436, 1966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Rights guaranteed by the Constitution that the police must tell arrestees about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Must be given before questioning of a suspect may begin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405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Arrainment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787521" y="2116577"/>
            <a:ext cx="4658735" cy="5077623"/>
          </a:xfrm>
        </p:spPr>
        <p:txBody>
          <a:bodyPr>
            <a:normAutofit lnSpcReduction="10000"/>
          </a:bodyPr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 smtClean="0">
                <a:effectLst/>
              </a:rPr>
              <a:t>Defendant is </a:t>
            </a:r>
            <a:r>
              <a:rPr lang="en-US" dirty="0">
                <a:effectLst/>
              </a:rPr>
              <a:t>brought before the court to hear charges and enter a plea</a:t>
            </a:r>
            <a:endParaRPr lang="en-US" sz="2400" dirty="0">
              <a:effectLst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effectLst/>
              </a:rPr>
              <a:t>Pleas </a:t>
            </a:r>
            <a:endParaRPr lang="en-US" sz="2000" dirty="0">
              <a:effectLst/>
            </a:endParaRPr>
          </a:p>
          <a:p>
            <a:pPr marL="777240" lvl="2" indent="0">
              <a:buNone/>
            </a:pPr>
            <a:r>
              <a:rPr lang="en-US" dirty="0" err="1" smtClean="0">
                <a:solidFill>
                  <a:srgbClr val="FFFF00"/>
                </a:solidFill>
                <a:effectLst/>
              </a:rPr>
              <a:t>i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. </a:t>
            </a:r>
            <a:r>
              <a:rPr lang="en-US" dirty="0" smtClean="0">
                <a:effectLst/>
              </a:rPr>
              <a:t>Guilty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ii. </a:t>
            </a:r>
            <a:r>
              <a:rPr lang="en-US" dirty="0" smtClean="0">
                <a:effectLst/>
              </a:rPr>
              <a:t>Not </a:t>
            </a:r>
            <a:r>
              <a:rPr lang="en-US" dirty="0">
                <a:effectLst/>
              </a:rPr>
              <a:t>guilty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iii. </a:t>
            </a:r>
            <a:r>
              <a:rPr lang="en-US" dirty="0" smtClean="0">
                <a:effectLst/>
              </a:rPr>
              <a:t>Not </a:t>
            </a:r>
            <a:r>
              <a:rPr lang="en-US" dirty="0">
                <a:effectLst/>
              </a:rPr>
              <a:t>guilty by reason of insanity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dirty="0" smtClean="0">
                <a:solidFill>
                  <a:srgbClr val="FFFF00"/>
                </a:solidFill>
                <a:effectLst/>
              </a:rPr>
              <a:t>iv. </a:t>
            </a:r>
            <a:r>
              <a:rPr lang="en-US" dirty="0" smtClean="0">
                <a:effectLst/>
              </a:rPr>
              <a:t>Double </a:t>
            </a:r>
            <a:r>
              <a:rPr lang="en-US" dirty="0">
                <a:effectLst/>
              </a:rPr>
              <a:t>jeopardy</a:t>
            </a:r>
            <a:endParaRPr lang="en-US" sz="1800" dirty="0">
              <a:effectLst/>
            </a:endParaRPr>
          </a:p>
          <a:p>
            <a:pPr marL="777240" lvl="2" indent="0">
              <a:buNone/>
            </a:pPr>
            <a:r>
              <a:rPr lang="en-US" i="1" dirty="0" smtClean="0">
                <a:solidFill>
                  <a:srgbClr val="FFFF00"/>
                </a:solidFill>
                <a:effectLst/>
              </a:rPr>
              <a:t>v. nolo </a:t>
            </a:r>
            <a:r>
              <a:rPr lang="en-US" i="1" dirty="0" err="1">
                <a:solidFill>
                  <a:srgbClr val="FFFF00"/>
                </a:solidFill>
                <a:effectLst/>
              </a:rPr>
              <a:t>contedere</a:t>
            </a:r>
            <a:r>
              <a:rPr lang="en-US" dirty="0">
                <a:solidFill>
                  <a:srgbClr val="FFFF00"/>
                </a:solidFill>
                <a:effectLst/>
              </a:rPr>
              <a:t> </a:t>
            </a:r>
            <a:r>
              <a:rPr lang="en-US" dirty="0">
                <a:effectLst/>
              </a:rPr>
              <a:t>(no contest): does not admit or deny guilt but accepts punishment as though guilty</a:t>
            </a:r>
            <a:endParaRPr lang="en-US" sz="18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7829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863722" y="1735575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bail is usually determined at arraignment</a:t>
            </a:r>
            <a:endParaRPr lang="en-US" sz="2400" dirty="0">
              <a:effectLst/>
            </a:endParaRPr>
          </a:p>
          <a:p>
            <a:pPr marL="365760" lvl="1" indent="0">
              <a:buNone/>
            </a:pPr>
            <a:r>
              <a:rPr lang="en-US" dirty="0" smtClean="0">
                <a:effectLst/>
              </a:rPr>
              <a:t>	</a:t>
            </a:r>
            <a:r>
              <a:rPr lang="en-US" dirty="0" smtClean="0">
                <a:solidFill>
                  <a:srgbClr val="FFFF00"/>
                </a:solidFill>
                <a:effectLst/>
              </a:rPr>
              <a:t>bail</a:t>
            </a:r>
            <a:r>
              <a:rPr lang="en-US" dirty="0">
                <a:effectLst/>
              </a:rPr>
              <a:t>: money put up to guarantee that the defendant will appear in court as directed</a:t>
            </a:r>
            <a:endParaRPr lang="en-US" sz="20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259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Preliminary, or evidentiary, hearing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2711321" y="2040376"/>
            <a:ext cx="4658735" cy="5077623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Used in some states to determine whether the accused should stand trial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No jury, just a judge</a:t>
            </a:r>
          </a:p>
          <a:p>
            <a:pPr lvl="0">
              <a:buFont typeface="Wingdings" panose="05000000000000000000" pitchFamily="2" charset="2"/>
              <a:buChar char="v"/>
            </a:pPr>
            <a:r>
              <a:rPr lang="en-US" dirty="0">
                <a:effectLst/>
              </a:rPr>
              <a:t>Witnesses can be questioned and evidence examined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1043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TM01859865[[fn=Kilter]]</Template>
  <TotalTime>30</TotalTime>
  <Words>402</Words>
  <Application>Microsoft Office PowerPoint</Application>
  <PresentationFormat>On-screen Show (4:3)</PresentationFormat>
  <Paragraphs>49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Rockwell</vt:lpstr>
      <vt:lpstr>Wingdings</vt:lpstr>
      <vt:lpstr>Kilter</vt:lpstr>
      <vt:lpstr>Defendant Rights and Judiciary Procedure</vt:lpstr>
      <vt:lpstr>Bill of Rights</vt:lpstr>
      <vt:lpstr>Criminal Procedure (in general)</vt:lpstr>
      <vt:lpstr>PowerPoint Presentation</vt:lpstr>
      <vt:lpstr>Booking</vt:lpstr>
      <vt:lpstr>Miranda rights</vt:lpstr>
      <vt:lpstr>Arrainment</vt:lpstr>
      <vt:lpstr>PowerPoint Presentation</vt:lpstr>
      <vt:lpstr>Preliminary, or evidentiary, hearing</vt:lpstr>
      <vt:lpstr>Grand jury</vt:lpstr>
      <vt:lpstr>Indict</vt:lpstr>
      <vt:lpstr>Plea bargain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Defendant Rights and Judiciary Procedure</dc:title>
  <dc:creator>Jill</dc:creator>
  <cp:lastModifiedBy>Jill Farris</cp:lastModifiedBy>
  <cp:revision>5</cp:revision>
  <dcterms:created xsi:type="dcterms:W3CDTF">2015-09-09T01:42:33Z</dcterms:created>
  <dcterms:modified xsi:type="dcterms:W3CDTF">2015-09-09T12:54:51Z</dcterms:modified>
</cp:coreProperties>
</file>